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8" r:id="rId4"/>
    <p:sldId id="261" r:id="rId5"/>
    <p:sldId id="263" r:id="rId6"/>
    <p:sldId id="260" r:id="rId7"/>
    <p:sldId id="262" r:id="rId8"/>
    <p:sldId id="264" r:id="rId9"/>
    <p:sldId id="257" r:id="rId10"/>
    <p:sldId id="266" r:id="rId11"/>
    <p:sldId id="265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459" autoAdjust="0"/>
  </p:normalViewPr>
  <p:slideViewPr>
    <p:cSldViewPr snapToGrid="0">
      <p:cViewPr varScale="1">
        <p:scale>
          <a:sx n="103" d="100"/>
          <a:sy n="103" d="100"/>
        </p:scale>
        <p:origin x="7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720AB-2EB0-4AEC-BEBB-60566A3F4AF0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BDD4E-918B-434C-81D4-D972F357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8251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Magyarok az űrkutatásban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725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Források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801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Tartalom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9074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Kezdetek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3241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Pavlics</a:t>
            </a:r>
            <a:r>
              <a:rPr lang="hu-HU" dirty="0" smtClean="0"/>
              <a:t> Ferenc és a holdjáró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86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Farkas Bertalan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96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Simonyi Károly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767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Pille dózismérő, </a:t>
            </a:r>
            <a:r>
              <a:rPr lang="hu-HU" sz="12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Hunveyor</a:t>
            </a:r>
            <a:r>
              <a:rPr lang="hu-HU" sz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, </a:t>
            </a:r>
            <a:r>
              <a:rPr lang="hu-HU" sz="12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Masat</a:t>
            </a:r>
            <a:r>
              <a:rPr lang="hu-HU" sz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–1, Puli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3393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Források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123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Források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BDD4E-918B-434C-81D4-D972F357BED5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066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12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639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7431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75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68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0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4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1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62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375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06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298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31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901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47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430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65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787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53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657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691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965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35000">
              <a:schemeClr val="accent1">
                <a:lumMod val="50000"/>
              </a:schemeClr>
            </a:gs>
            <a:gs pos="83000">
              <a:schemeClr val="accent1">
                <a:lumMod val="7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FB45-DB7B-40F3-BC43-E736CF7831CA}" type="datetimeFigureOut">
              <a:rPr lang="hu-HU" smtClean="0"/>
              <a:t>2021. 02. 09.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BD718-B853-4960-82D3-5BA046F2AE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08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B4C0-339E-4B51-8D61-8BA620D69D1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C39-6D10-4642-9D77-FE46A654BA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4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Pavlics_Ferenc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.wikipedia.org/wiki/Charles_Simonyi" TargetMode="External"/><Relationship Id="rId4" Type="http://schemas.openxmlformats.org/officeDocument/2006/relationships/hyperlink" Target="https://hu.wikipedia.org/wiki/Farkas_Bertalan_(&#369;rhaj&#243;s)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.jp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olarsystem.nasa.gov/news/812/10-things-what-we-learn-about-earth-by-studying-the-moon/" TargetMode="External"/><Relationship Id="rId3" Type="http://schemas.openxmlformats.org/officeDocument/2006/relationships/hyperlink" Target="https://spacenews.com/artificial-intelligence-arms-race-accelerating-in-space/" TargetMode="External"/><Relationship Id="rId7" Type="http://schemas.openxmlformats.org/officeDocument/2006/relationships/hyperlink" Target="https://karpatalja.ma/sorozatok/magyar-feltalalok/magyar-feltalalok-fono-albert-es-a-repulogep-hajtom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eltalaloink.hu/kozos/html/karman.htm" TargetMode="External"/><Relationship Id="rId5" Type="http://schemas.openxmlformats.org/officeDocument/2006/relationships/hyperlink" Target="https://www.istockphoto.com/photos/rocket-blueprint" TargetMode="External"/><Relationship Id="rId4" Type="http://schemas.openxmlformats.org/officeDocument/2006/relationships/hyperlink" Target="https://inscribemag.com/chalkboard-backgrounds-free-photos-vectors/" TargetMode="External"/><Relationship Id="rId9" Type="http://schemas.openxmlformats.org/officeDocument/2006/relationships/hyperlink" Target="https://kepmas.hu/hu/harmoniat-kilora-milyen-vagyott-vilagot-hirdetnek-a-tv-reklamok-a-csaladoknak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at.space/projektek/masat-1/" TargetMode="External"/><Relationship Id="rId3" Type="http://schemas.openxmlformats.org/officeDocument/2006/relationships/hyperlink" Target="https://kepmas.hu/hu/harmoniat-kilora-milyen-vagyott-vilagot-hirdetnek-a-tv-reklamok-a-csaladoknak" TargetMode="External"/><Relationship Id="rId7" Type="http://schemas.openxmlformats.org/officeDocument/2006/relationships/hyperlink" Target="http://erdekel.mant.h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uzeum.atomeromu.hu/hu-HU/Muzeum/A_honap_mutargya/Archiv/Pille" TargetMode="External"/><Relationship Id="rId5" Type="http://schemas.openxmlformats.org/officeDocument/2006/relationships/hyperlink" Target="https://archive.org/details/mac_MSMultiplan_1.11" TargetMode="External"/><Relationship Id="rId4" Type="http://schemas.openxmlformats.org/officeDocument/2006/relationships/hyperlink" Target="https://hungarytoday.hu/94786/" TargetMode="External"/><Relationship Id="rId9" Type="http://schemas.openxmlformats.org/officeDocument/2006/relationships/hyperlink" Target="https://en.wikipedia.org/wiki/Puli_Space_Technologies#/media/File:Pulispace-logo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427288"/>
            <a:ext cx="9144000" cy="2387600"/>
          </a:xfrm>
        </p:spPr>
        <p:txBody>
          <a:bodyPr anchor="ctr"/>
          <a:lstStyle/>
          <a:p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Magyarok az űrkutatásban</a:t>
            </a:r>
            <a:endParaRPr lang="hu-HU" dirty="0"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OCR A Extended" panose="02010509020102010303" pitchFamily="50" charset="0"/>
            </a:endParaRPr>
          </a:p>
        </p:txBody>
      </p:sp>
      <p:pic>
        <p:nvPicPr>
          <p:cNvPr id="3" name="Star Wars Intro HD 1080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8" end="70879.8333"/>
                  <p14:fade out="16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875" y="19050"/>
            <a:ext cx="1182832" cy="7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.03437 1.85185E-6 L 0.32148 0.15787 C 0.38125 0.19352 0.47096 0.21319 0.5651 0.21319 C 0.67226 0.21319 0.75807 0.19352 0.81784 0.15787 L 1.10534 1.85185E-6 " pathEditMode="relative" rAng="0" ptsTypes="AAAAA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42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tx1"/>
            </a:gs>
            <a:gs pos="30000">
              <a:schemeClr val="accent5">
                <a:lumMod val="50000"/>
              </a:schemeClr>
            </a:gs>
            <a:gs pos="70000">
              <a:schemeClr val="accent5">
                <a:lumMod val="7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Felhasznált források: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Szöveg</a:t>
            </a:r>
            <a:r>
              <a:rPr lang="hu-HU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: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3"/>
              </a:rPr>
              <a:t>https://</a:t>
            </a: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3"/>
              </a:rPr>
              <a:t>hu.wikipedia.org/wiki/Pavlics_Ferenc</a:t>
            </a:r>
            <a:endParaRPr lang="hu-HU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https://</a:t>
            </a: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hu.wikipedia.org/</a:t>
            </a:r>
            <a:r>
              <a:rPr lang="hu-HU" sz="24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wiki</a:t>
            </a: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/</a:t>
            </a:r>
            <a:r>
              <a:rPr lang="hu-HU" sz="24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Farkas_Bertalan</a:t>
            </a: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_(űrhajós)</a:t>
            </a:r>
            <a:endParaRPr lang="hu-HU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5"/>
              </a:rPr>
              <a:t>https://</a:t>
            </a: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5"/>
              </a:rPr>
              <a:t>hu.wikipedia.org/wiki/Charles_Simonyi</a:t>
            </a:r>
            <a:endParaRPr lang="hu-HU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endParaRPr lang="hu-HU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Zene</a:t>
            </a:r>
            <a:r>
              <a:rPr lang="hu-HU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Main Theme from Star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Wars</a:t>
            </a:r>
            <a:endParaRPr lang="hu-HU" sz="2400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Tartalom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ebdings" panose="05030102010509060703" pitchFamily="18" charset="2"/>
              <a:buChar char="ù"/>
            </a:pPr>
            <a:r>
              <a:rPr lang="hu-H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  <a:hlinkClick r:id="rId4" action="ppaction://hlinksldjump"/>
              </a:rPr>
              <a:t>Kezdetek</a:t>
            </a:r>
            <a:endParaRPr lang="hu-HU" sz="3200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ebdings" panose="05030102010509060703" pitchFamily="18" charset="2"/>
              <a:buChar char="ù"/>
            </a:pPr>
            <a:r>
              <a:rPr lang="hu-H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  <a:hlinkClick r:id="rId5" action="ppaction://hlinksldjump"/>
              </a:rPr>
              <a:t>Pavlics Ferenc és a holdjáró</a:t>
            </a:r>
            <a:endParaRPr lang="hu-HU" sz="3200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ebdings" panose="05030102010509060703" pitchFamily="18" charset="2"/>
              <a:buChar char="ù"/>
            </a:pPr>
            <a:r>
              <a:rPr lang="hu-H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  <a:hlinkClick r:id="rId6" action="ppaction://hlinksldjump"/>
              </a:rPr>
              <a:t>Farkas Bertalan</a:t>
            </a:r>
            <a:endParaRPr lang="hu-HU" sz="3200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ebdings" panose="05030102010509060703" pitchFamily="18" charset="2"/>
              <a:buChar char="ù"/>
            </a:pPr>
            <a:r>
              <a:rPr lang="hu-H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  <a:hlinkClick r:id="rId7" action="ppaction://hlinksldjump"/>
              </a:rPr>
              <a:t>Charles Simonyi (Simonyi Károly)</a:t>
            </a:r>
            <a:endParaRPr lang="hu-HU" sz="3200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ebdings" panose="05030102010509060703" pitchFamily="18" charset="2"/>
              <a:buChar char="ù"/>
            </a:pPr>
            <a:r>
              <a:rPr lang="hu-H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  <a:hlinkClick r:id="rId8" action="ppaction://hlinksldjump"/>
              </a:rPr>
              <a:t>Egyéb projektek</a:t>
            </a:r>
            <a:endParaRPr lang="hu-HU" sz="3200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</p:txBody>
      </p:sp>
      <p:sp>
        <p:nvSpPr>
          <p:cNvPr id="4" name="Akciógomb: Visszatérés 3">
            <a:hlinkClick r:id="" action="ppaction://hlinkshowjump?jump=endshow" highlightClick="1"/>
          </p:cNvPr>
          <p:cNvSpPr/>
          <p:nvPr/>
        </p:nvSpPr>
        <p:spPr>
          <a:xfrm>
            <a:off x="11772000" y="6444000"/>
            <a:ext cx="360000" cy="360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1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dir="u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Kezdetek</a:t>
            </a:r>
            <a:endParaRPr lang="hu-HU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Akciógomb: Elejére 3">
            <a:hlinkClick r:id="rId4" action="ppaction://hlinksldjump" highlightClick="1"/>
          </p:cNvPr>
          <p:cNvSpPr/>
          <p:nvPr/>
        </p:nvSpPr>
        <p:spPr>
          <a:xfrm>
            <a:off x="11772000" y="6444000"/>
            <a:ext cx="360000" cy="360000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61900" y="1700212"/>
            <a:ext cx="4286250" cy="4286250"/>
          </a:xfrm>
          <a:prstGeom prst="rect">
            <a:avLst/>
          </a:prstGeom>
        </p:spPr>
      </p:pic>
      <p:grpSp>
        <p:nvGrpSpPr>
          <p:cNvPr id="11" name="Csoportba foglalás 10"/>
          <p:cNvGrpSpPr/>
          <p:nvPr/>
        </p:nvGrpSpPr>
        <p:grpSpPr>
          <a:xfrm>
            <a:off x="432000" y="1330086"/>
            <a:ext cx="1881600" cy="3250126"/>
            <a:chOff x="432000" y="1330086"/>
            <a:chExt cx="1881600" cy="3250126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000" y="1700212"/>
              <a:ext cx="1881600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Szövegdoboz 8"/>
            <p:cNvSpPr txBox="1"/>
            <p:nvPr/>
          </p:nvSpPr>
          <p:spPr>
            <a:xfrm>
              <a:off x="432000" y="1330086"/>
              <a:ext cx="1495425" cy="37012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r>
                <a:rPr lang="hu-HU" dirty="0" smtClean="0">
                  <a:solidFill>
                    <a:schemeClr val="bg1">
                      <a:lumMod val="95000"/>
                    </a:schemeClr>
                  </a:solidFill>
                  <a:latin typeface="Rage Italic" panose="03070502040507070304" pitchFamily="66" charset="0"/>
                </a:rPr>
                <a:t>Kármán Tódor</a:t>
              </a:r>
              <a:endParaRPr lang="hu-HU" dirty="0">
                <a:solidFill>
                  <a:schemeClr val="bg1">
                    <a:lumMod val="95000"/>
                  </a:schemeClr>
                </a:solidFill>
                <a:latin typeface="Rage Italic" panose="03070502040507070304" pitchFamily="66" charset="0"/>
              </a:endParaRP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9696450" y="1330086"/>
            <a:ext cx="2070903" cy="3250126"/>
            <a:chOff x="9696450" y="1330086"/>
            <a:chExt cx="2070903" cy="3250126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6450" y="1700212"/>
              <a:ext cx="2070903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Szövegdoboz 9"/>
            <p:cNvSpPr txBox="1"/>
            <p:nvPr/>
          </p:nvSpPr>
          <p:spPr>
            <a:xfrm>
              <a:off x="10271928" y="1330086"/>
              <a:ext cx="1495425" cy="37012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hu-HU" dirty="0" smtClean="0">
                  <a:solidFill>
                    <a:schemeClr val="bg1">
                      <a:lumMod val="95000"/>
                    </a:schemeClr>
                  </a:solidFill>
                  <a:latin typeface="Rage Italic" panose="03070502040507070304" pitchFamily="66" charset="0"/>
                </a:rPr>
                <a:t>Fonó Albert</a:t>
              </a:r>
              <a:endParaRPr lang="hu-HU" dirty="0">
                <a:solidFill>
                  <a:schemeClr val="bg1">
                    <a:lumMod val="95000"/>
                  </a:schemeClr>
                </a:solidFill>
                <a:latin typeface="Rage Italic" panose="03070502040507070304" pitchFamily="66" charset="0"/>
              </a:endParaRPr>
            </a:p>
          </p:txBody>
        </p:sp>
      </p:grpSp>
      <p:cxnSp>
        <p:nvCxnSpPr>
          <p:cNvPr id="14" name="Egyenes összekötő nyíllal 13"/>
          <p:cNvCxnSpPr/>
          <p:nvPr/>
        </p:nvCxnSpPr>
        <p:spPr>
          <a:xfrm>
            <a:off x="2419350" y="3333750"/>
            <a:ext cx="4514850" cy="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 flipV="1">
            <a:off x="7867650" y="4400550"/>
            <a:ext cx="1676400" cy="9525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églalap 2"/>
          <p:cNvSpPr/>
          <p:nvPr/>
        </p:nvSpPr>
        <p:spPr>
          <a:xfrm>
            <a:off x="432000" y="4710272"/>
            <a:ext cx="185820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aerodinamika</a:t>
            </a:r>
            <a:endParaRPr lang="hu-HU" dirty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9802800" y="4710272"/>
            <a:ext cx="184056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sugárhajtómű</a:t>
            </a:r>
            <a:endParaRPr lang="hu-HU" dirty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20207"/>
            <a:ext cx="5353280" cy="1342489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Pavlics </a:t>
            </a: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Ferenc</a:t>
            </a:r>
            <a:endParaRPr lang="hu-HU" dirty="0"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OCR A Extended" panose="02010509020102010303" pitchFamily="50" charset="0"/>
            </a:endParaRPr>
          </a:p>
        </p:txBody>
      </p:sp>
      <p:sp>
        <p:nvSpPr>
          <p:cNvPr id="4" name="Akciógomb: Elejére 3">
            <a:hlinkClick r:id="rId4" action="ppaction://hlinksldjump" highlightClick="1"/>
          </p:cNvPr>
          <p:cNvSpPr/>
          <p:nvPr/>
        </p:nvSpPr>
        <p:spPr>
          <a:xfrm>
            <a:off x="11772000" y="6444000"/>
            <a:ext cx="360000" cy="360000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7148618" y="706732"/>
            <a:ext cx="4623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és a holdjáró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0" y="5073649"/>
            <a:ext cx="12192000" cy="923330"/>
          </a:xfrm>
          <a:prstGeom prst="rect">
            <a:avLst/>
          </a:prstGeom>
          <a:solidFill>
            <a:schemeClr val="bg2">
              <a:lumMod val="7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Pavlics </a:t>
            </a:r>
            <a:r>
              <a:rPr lang="hu-H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Ferenc a Vas megyei Balosmeggyesen született és később műszaki 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igazgatóként felelős volt az Apollo-programban megvalósult holdjármű (</a:t>
            </a:r>
            <a:r>
              <a:rPr lang="hu-HU" sz="20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Lunar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 </a:t>
            </a:r>
            <a:r>
              <a:rPr lang="hu-HU" sz="20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Roving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 </a:t>
            </a:r>
            <a:r>
              <a:rPr lang="hu-HU" sz="20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Vehicle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) tervezéséért és kivitelezéséért.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118" r="100000">
                        <a14:foregroundMark x1="32941" y1="25918" x2="43647" y2="65443"/>
                        <a14:foregroundMark x1="25176" y1="27430" x2="25176" y2="28726"/>
                        <a14:foregroundMark x1="43529" y1="20302" x2="43529" y2="26782"/>
                        <a14:foregroundMark x1="64235" y1="14255" x2="72118" y2="14039"/>
                        <a14:foregroundMark x1="71059" y1="20518" x2="73765" y2="19654"/>
                        <a14:foregroundMark x1="72235" y1="23758" x2="71882" y2="18143"/>
                        <a14:foregroundMark x1="72706" y1="15119" x2="77765" y2="13823"/>
                        <a14:foregroundMark x1="72235" y1="10799" x2="72588" y2="3888"/>
                        <a14:foregroundMark x1="72706" y1="12743" x2="72706" y2="12743"/>
                        <a14:foregroundMark x1="73412" y1="25486" x2="73765" y2="21166"/>
                        <a14:foregroundMark x1="19059" y1="62419" x2="19294" y2="46004"/>
                        <a14:foregroundMark x1="19529" y1="45788" x2="22824" y2="44924"/>
                        <a14:foregroundMark x1="20235" y1="45788" x2="20471" y2="38229"/>
                        <a14:foregroundMark x1="24941" y1="43844" x2="25176" y2="28294"/>
                        <a14:foregroundMark x1="27412" y1="54644" x2="26941" y2="44708"/>
                        <a14:foregroundMark x1="15765" y1="81641" x2="18941" y2="66091"/>
                        <a14:foregroundMark x1="16118" y1="77322" x2="17294" y2="67819"/>
                        <a14:foregroundMark x1="13176" y1="83585" x2="16941" y2="81641"/>
                        <a14:foregroundMark x1="17176" y1="82721" x2="28235" y2="92873"/>
                        <a14:foregroundMark x1="25176" y1="95464" x2="30941" y2="92873"/>
                        <a14:foregroundMark x1="71765" y1="73434" x2="74353" y2="84449"/>
                        <a14:foregroundMark x1="75412" y1="86393" x2="85412" y2="74082"/>
                        <a14:foregroundMark x1="77176" y1="86177" x2="83529" y2="80562"/>
                        <a14:foregroundMark x1="77176" y1="86825" x2="85765" y2="77322"/>
                        <a14:foregroundMark x1="75176" y1="47516" x2="79529" y2="35421"/>
                        <a14:foregroundMark x1="78706" y1="49244" x2="83294" y2="35637"/>
                        <a14:foregroundMark x1="79529" y1="55724" x2="85647" y2="62203"/>
                        <a14:foregroundMark x1="80000" y1="56587" x2="86824" y2="57235"/>
                        <a14:foregroundMark x1="47412" y1="35421" x2="47176" y2="30670"/>
                        <a14:foregroundMark x1="48235" y1="41469" x2="49059" y2="35421"/>
                        <a14:foregroundMark x1="48471" y1="44492" x2="50235" y2="44276"/>
                        <a14:foregroundMark x1="52235" y1="53132" x2="56471" y2="42117"/>
                        <a14:foregroundMark x1="54118" y1="42765" x2="55529" y2="31102"/>
                        <a14:foregroundMark x1="48471" y1="33477" x2="52941" y2="32181"/>
                        <a14:foregroundMark x1="52353" y1="33693" x2="52000" y2="18143"/>
                        <a14:foregroundMark x1="71412" y1="47732" x2="72824" y2="24406"/>
                        <a14:foregroundMark x1="70588" y1="50756" x2="68588" y2="35637"/>
                        <a14:foregroundMark x1="51294" y1="59827" x2="68706" y2="64147"/>
                        <a14:foregroundMark x1="58353" y1="59179" x2="64353" y2="54428"/>
                        <a14:foregroundMark x1="58235" y1="57019" x2="63647" y2="51836"/>
                        <a14:foregroundMark x1="55529" y1="29806" x2="57412" y2="33045"/>
                        <a14:foregroundMark x1="52588" y1="38445" x2="52353" y2="43844"/>
                        <a14:foregroundMark x1="31529" y1="45356" x2="32353" y2="57883"/>
                        <a14:foregroundMark x1="27765" y1="56587" x2="32235" y2="59395"/>
                        <a14:foregroundMark x1="68471" y1="34125" x2="71412" y2="23542"/>
                        <a14:backgroundMark x1="12118" y1="30022" x2="37412" y2="4968"/>
                        <a14:backgroundMark x1="25882" y1="20302" x2="28941" y2="25918"/>
                        <a14:backgroundMark x1="13882" y1="13175" x2="20706" y2="1944"/>
                        <a14:backgroundMark x1="36588" y1="15119" x2="47647" y2="4752"/>
                        <a14:backgroundMark x1="47059" y1="21166" x2="46824" y2="2376"/>
                        <a14:backgroundMark x1="44235" y1="19222" x2="46706" y2="25918"/>
                        <a14:backgroundMark x1="48706" y1="22030" x2="51059" y2="7127"/>
                        <a14:backgroundMark x1="59294" y1="20734" x2="53647" y2="5616"/>
                        <a14:backgroundMark x1="62235" y1="22894" x2="55529" y2="3240"/>
                        <a14:backgroundMark x1="63176" y1="7559" x2="69176" y2="4320"/>
                        <a14:backgroundMark x1="62471" y1="17711" x2="69647" y2="23542"/>
                        <a14:backgroundMark x1="76235" y1="23758" x2="86235" y2="17927"/>
                        <a14:backgroundMark x1="88235" y1="20518" x2="86706" y2="2808"/>
                        <a14:backgroundMark x1="83647" y1="8423" x2="73412" y2="2160"/>
                        <a14:backgroundMark x1="72824" y1="10367" x2="73529" y2="7991"/>
                        <a14:backgroundMark x1="15176" y1="33045" x2="11294" y2="85313"/>
                        <a14:backgroundMark x1="21882" y1="42549" x2="21412" y2="30886"/>
                        <a14:backgroundMark x1="29647" y1="38013" x2="28353" y2="28510"/>
                        <a14:backgroundMark x1="29765" y1="54212" x2="29647" y2="49460"/>
                        <a14:backgroundMark x1="13176" y1="85961" x2="17294" y2="94816"/>
                        <a14:backgroundMark x1="22471" y1="98488" x2="36941" y2="97192"/>
                        <a14:backgroundMark x1="35765" y1="93089" x2="40706" y2="87689"/>
                        <a14:backgroundMark x1="37529" y1="86177" x2="82235" y2="91145"/>
                        <a14:backgroundMark x1="83529" y1="96760" x2="87529" y2="71490"/>
                        <a14:backgroundMark x1="88824" y1="68683" x2="88235" y2="59611"/>
                        <a14:backgroundMark x1="87647" y1="52268" x2="86588" y2="27862"/>
                        <a14:backgroundMark x1="84824" y1="56156" x2="83529" y2="42549"/>
                        <a14:backgroundMark x1="78118" y1="28726" x2="89059" y2="28942"/>
                        <a14:backgroundMark x1="46118" y1="27862" x2="50941" y2="25918"/>
                        <a14:backgroundMark x1="50235" y1="41469" x2="50235" y2="33045"/>
                        <a14:backgroundMark x1="57059" y1="25486" x2="65059" y2="31965"/>
                        <a14:backgroundMark x1="57059" y1="38445" x2="69059" y2="38445"/>
                        <a14:backgroundMark x1="70824" y1="45140" x2="70941" y2="27862"/>
                        <a14:backgroundMark x1="61294" y1="44492" x2="70235" y2="52916"/>
                        <a14:backgroundMark x1="55412" y1="55292" x2="60941" y2="49892"/>
                        <a14:backgroundMark x1="60118" y1="51836" x2="63882" y2="4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1937" y="3278989"/>
            <a:ext cx="3294732" cy="179466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751" y="0"/>
            <a:ext cx="1790700" cy="22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76588 -0.14792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9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kciógomb: Elejére 18">
            <a:hlinkClick r:id="rId4" action="ppaction://hlinksldjump" highlightClick="1"/>
          </p:cNvPr>
          <p:cNvSpPr/>
          <p:nvPr/>
        </p:nvSpPr>
        <p:spPr>
          <a:xfrm>
            <a:off x="11772000" y="6444000"/>
            <a:ext cx="360000" cy="360000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4776788" y="209550"/>
            <a:ext cx="26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hu-H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1980. május 26.</a:t>
            </a: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91113" y="1447868"/>
            <a:ext cx="1243012" cy="1085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Szövegdoboz 22"/>
          <p:cNvSpPr txBox="1"/>
          <p:nvPr/>
        </p:nvSpPr>
        <p:spPr>
          <a:xfrm>
            <a:off x="0" y="4588907"/>
            <a:ext cx="12192000" cy="923330"/>
          </a:xfrm>
          <a:prstGeom prst="rect">
            <a:avLst/>
          </a:prstGeom>
          <a:solidFill>
            <a:schemeClr val="bg2">
              <a:lumMod val="7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hu-H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Farkas Bertalan és </a:t>
            </a:r>
            <a:r>
              <a:rPr lang="hu-HU" sz="20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Valerij</a:t>
            </a:r>
            <a:r>
              <a:rPr lang="hu-H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 </a:t>
            </a:r>
            <a:r>
              <a:rPr lang="hu-H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Kubaszov</a:t>
            </a:r>
            <a:r>
              <a:rPr lang="hu-H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 20 </a:t>
            </a:r>
            <a:r>
              <a:rPr lang="hu-H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  <a:ea typeface="+mj-ea"/>
                <a:cs typeface="+mj-cs"/>
              </a:rPr>
              <a:t>óra 20 perckor, indult a világűrbe a Szojuz–36 űrhajó fedélzetén. Magyarország ezzel az űrutazással a nemzetek sorában hetedikként lépett ki a világűrbe.</a:t>
            </a:r>
          </a:p>
        </p:txBody>
      </p:sp>
    </p:spTree>
    <p:extLst>
      <p:ext uri="{BB962C8B-B14F-4D97-AF65-F5344CB8AC3E}">
        <p14:creationId xmlns:p14="http://schemas.microsoft.com/office/powerpoint/2010/main" val="38215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5731933"/>
            <a:ext cx="12192000" cy="110913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      </a:t>
            </a:r>
            <a:endParaRPr kumimoji="0" lang="hu-H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-9882759" y="599974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AHOL A WORD ÉS AZ EXCEL ELŐDJÉNEK A FEJLESZTÉSÉBE KEZD</a:t>
            </a:r>
            <a:r>
              <a:rPr kumimoji="0" lang="hu-H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-8890078" y="6008809"/>
            <a:ext cx="1080626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CHARLES SIMONYI  1981-BEN ÉRKEZIK A MICROSOFTHOZ,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2"/>
            <a:ext cx="4618482" cy="5728350"/>
          </a:xfrm>
          <a:prstGeom prst="rect">
            <a:avLst/>
          </a:prstGeom>
        </p:spPr>
      </p:pic>
      <p:pic>
        <p:nvPicPr>
          <p:cNvPr id="1028" name="Picture 4" descr="KÃ©ptalÃ¡lat a kÃ¶vetkezÅre: âmicrosoft multiplan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94" y="339291"/>
            <a:ext cx="7567706" cy="505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soportba foglalás 15"/>
          <p:cNvGrpSpPr/>
          <p:nvPr/>
        </p:nvGrpSpPr>
        <p:grpSpPr>
          <a:xfrm>
            <a:off x="-5812" y="-9144"/>
            <a:ext cx="12197812" cy="5741077"/>
            <a:chOff x="-5812" y="-9144"/>
            <a:chExt cx="12197812" cy="5741077"/>
          </a:xfrm>
        </p:grpSpPr>
        <p:pic>
          <p:nvPicPr>
            <p:cNvPr id="1030" name="Picture 6" descr="KÃ©ptalÃ¡lat a kÃ¶vetkezÅre: âearth in the spaceâ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52" y="-9144"/>
              <a:ext cx="10188496" cy="5741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6"/>
            <a:srcRect b="496"/>
            <a:stretch/>
          </p:blipFill>
          <p:spPr>
            <a:xfrm>
              <a:off x="-5812" y="0"/>
              <a:ext cx="2317128" cy="5730962"/>
            </a:xfrm>
            <a:prstGeom prst="rect">
              <a:avLst/>
            </a:prstGeom>
          </p:spPr>
        </p:pic>
        <p:pic>
          <p:nvPicPr>
            <p:cNvPr id="18" name="Kép 17"/>
            <p:cNvPicPr>
              <a:picLocks noChangeAspect="1"/>
            </p:cNvPicPr>
            <p:nvPr/>
          </p:nvPicPr>
          <p:blipFill rotWithShape="1">
            <a:blip r:embed="rId6"/>
            <a:srcRect b="496"/>
            <a:stretch/>
          </p:blipFill>
          <p:spPr>
            <a:xfrm flipV="1">
              <a:off x="9874872" y="-9144"/>
              <a:ext cx="2317128" cy="5740106"/>
            </a:xfrm>
            <a:prstGeom prst="rect">
              <a:avLst/>
            </a:prstGeom>
          </p:spPr>
        </p:pic>
      </p:grpSp>
      <p:grpSp>
        <p:nvGrpSpPr>
          <p:cNvPr id="11" name="Csoportba foglalás 10"/>
          <p:cNvGrpSpPr/>
          <p:nvPr/>
        </p:nvGrpSpPr>
        <p:grpSpPr>
          <a:xfrm>
            <a:off x="6403215" y="-255604"/>
            <a:ext cx="4009863" cy="2601179"/>
            <a:chOff x="503185" y="670241"/>
            <a:chExt cx="9154105" cy="6529832"/>
          </a:xfrm>
        </p:grpSpPr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85" y="670241"/>
              <a:ext cx="9154105" cy="6529832"/>
            </a:xfrm>
            <a:prstGeom prst="rect">
              <a:avLst/>
            </a:prstGeom>
          </p:spPr>
        </p:pic>
        <p:pic>
          <p:nvPicPr>
            <p:cNvPr id="22" name="Kép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7314">
              <a:off x="5277900" y="2384803"/>
              <a:ext cx="2057749" cy="1443978"/>
            </a:xfrm>
            <a:prstGeom prst="rect">
              <a:avLst/>
            </a:prstGeom>
          </p:spPr>
        </p:pic>
        <p:pic>
          <p:nvPicPr>
            <p:cNvPr id="23" name="Picture 4" descr="KÃ©ptalÃ¡lat a kÃ¶vetkezÅre: âhi handâ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726" flipH="1">
              <a:off x="6338162" y="2834188"/>
              <a:ext cx="570842" cy="74022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KÃ©ptalÃ¡lat a kÃ¶vetkezÅre: âpresented by microsoftâ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98" b="34172"/>
            <a:stretch/>
          </p:blipFill>
          <p:spPr bwMode="auto">
            <a:xfrm rot="19662686">
              <a:off x="5769132" y="4052744"/>
              <a:ext cx="2259239" cy="49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Kép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235" y="3291084"/>
              <a:ext cx="1938696" cy="1414395"/>
            </a:xfrm>
            <a:prstGeom prst="rect">
              <a:avLst/>
            </a:prstGeom>
          </p:spPr>
        </p:pic>
      </p:grpSp>
      <p:sp>
        <p:nvSpPr>
          <p:cNvPr id="17" name="Szövegdoboz 16"/>
          <p:cNvSpPr txBox="1"/>
          <p:nvPr/>
        </p:nvSpPr>
        <p:spPr>
          <a:xfrm>
            <a:off x="-7474805" y="5964552"/>
            <a:ext cx="1098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ELŐSZÖR 2007-BEN, MAJD 2009-BEN MÁSODIK </a:t>
            </a:r>
            <a:endParaRPr kumimoji="0" lang="hu-HU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-6641935" y="5978393"/>
            <a:ext cx="10806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MAGYAR ŰRHAJÓSKÉNT JÁRT A VILÁGŰRBEN.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KÃ©ptalÃ¡lat a kÃ¶vetkezÅre: âFOX NEWSâ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r="23622" b="15155"/>
          <a:stretch/>
        </p:blipFill>
        <p:spPr bwMode="auto">
          <a:xfrm>
            <a:off x="0" y="5731440"/>
            <a:ext cx="1385731" cy="110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kciógomb: Elejére 19">
            <a:hlinkClick r:id="rId13" action="ppaction://hlinksldjump" highlightClick="1"/>
          </p:cNvPr>
          <p:cNvSpPr/>
          <p:nvPr/>
        </p:nvSpPr>
        <p:spPr>
          <a:xfrm>
            <a:off x="11772000" y="6444000"/>
            <a:ext cx="360000" cy="360000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1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8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8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8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8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3.33333E-6 -4.81481E-6 L -3.33333E-6 0.00024 C 0.00039 0.00672 0.00065 0.01366 0.00118 0.02038 C 0.00131 0.02269 0.00196 0.025 0.00222 0.02709 C 0.00261 0.0301 0.003 0.03334 0.00339 0.03635 C 0.00482 0.04977 0.00456 0.05 0.0056 0.06575 C 0.00808 0.19422 0.00534 0.06551 0.00782 0.15255 C 0.0112 0.27362 0.00677 0.13473 0.01003 0.23241 C 0.00808 0.29399 0.00677 0.35556 0.00443 0.41713 C 0.00417 0.42338 0.003 0.4294 0.00222 0.43519 C 0.00078 0.44723 0.00196 0.4419 -0.00104 0.45139 C -0.00429 0.47755 0.00013 0.44514 -0.00442 0.46737 C -0.00494 0.47038 -0.00481 0.47385 -0.00547 0.47639 C -0.00625 0.47987 -0.00781 0.48241 -0.00885 0.48565 C -0.00963 0.48866 -0.01015 0.4919 -0.01093 0.49468 C -0.01237 0.49931 -0.01393 0.50394 -0.01536 0.50857 C -0.01614 0.51065 -0.01653 0.51366 -0.01757 0.51528 L -0.02096 0.51991 C -0.02461 0.53889 -0.02096 0.52477 -0.02643 0.5382 C -0.02734 0.54005 -0.02773 0.54306 -0.02864 0.54491 C -0.02994 0.54746 -0.03177 0.54885 -0.03307 0.55163 C -0.03398 0.55371 -0.03437 0.55672 -0.03528 0.55857 C -0.03619 0.56042 -0.0375 0.56158 -0.03854 0.5632 C -0.04882 0.57825 -0.03659 0.56135 -0.04843 0.57686 C -0.04961 0.57825 -0.05065 0.5801 -0.05182 0.58149 C -0.05286 0.58264 -0.05403 0.58288 -0.05507 0.58357 C -0.06341 0.59514 -0.05286 0.58172 -0.06289 0.59028 C -0.06406 0.59144 -0.06497 0.59352 -0.06614 0.59491 C -0.06757 0.59676 -0.06914 0.59792 -0.07057 0.59954 C -0.07278 0.60255 -0.07474 0.60649 -0.07721 0.60857 C -0.0789 0.61019 -0.08086 0.61019 -0.08268 0.61112 C -0.08411 0.6125 -0.08554 0.61436 -0.08711 0.61575 C -0.08854 0.61667 -0.0901 0.61667 -0.09153 0.61783 C -0.0927 0.61899 -0.09362 0.62153 -0.09479 0.62246 C -0.09609 0.62338 -0.10625 0.62663 -0.1069 0.62709 C -0.11497 0.63542 -0.10807 0.6294 -0.12018 0.6338 C -0.12356 0.63496 -0.12682 0.63727 -0.13007 0.6382 C -0.13307 0.63936 -0.13606 0.63982 -0.13893 0.64075 L -0.14661 0.64283 C -0.15638 0.64954 -0.15013 0.64607 -0.15989 0.64977 C -0.16172 0.65047 -0.16354 0.65186 -0.16536 0.65209 C -0.16979 0.65301 -0.17422 0.65348 -0.17864 0.6544 L -0.19961 0.65903 L -0.21067 0.66112 C -0.22552 0.66737 -0.21276 0.66274 -0.24375 0.66575 C -0.25 0.66621 -0.25625 0.66737 -0.2625 0.66829 L -0.31211 0.66575 C -0.31367 0.66575 -0.3151 0.66413 -0.31653 0.66366 C -0.31875 0.6625 -0.32096 0.66204 -0.32317 0.66112 C -0.33476 0.65695 -0.32317 0.66088 -0.33307 0.65649 C -0.33672 0.6551 -0.34049 0.65371 -0.34414 0.65209 C -0.34557 0.65139 -0.347 0.65047 -0.34856 0.64977 C -0.35143 0.64885 -0.35442 0.64815 -0.35729 0.64746 C -0.35885 0.64653 -0.36028 0.6463 -0.36172 0.64538 C -0.36823 0.64028 -0.36432 0.64028 -0.37161 0.63612 C -0.37382 0.63473 -0.37604 0.6345 -0.37825 0.6338 C -0.38554 0.62385 -0.37773 0.6338 -0.38489 0.62709 C -0.38789 0.62431 -0.39075 0.62084 -0.39375 0.61783 C -0.39596 0.61575 -0.3983 0.61389 -0.40039 0.61112 L -0.41028 0.59746 C -0.41132 0.59584 -0.4125 0.59445 -0.41354 0.59283 C -0.41549 0.58982 -0.41718 0.58658 -0.41914 0.58357 C -0.42122 0.58033 -0.42356 0.57778 -0.42578 0.57454 C -0.43112 0.56621 -0.42838 0.56875 -0.43346 0.56528 C -0.4345 0.56227 -0.43567 0.5595 -0.43672 0.55625 C -0.4375 0.55394 -0.43802 0.55163 -0.43893 0.54954 C -0.4414 0.54375 -0.44466 0.53982 -0.44674 0.53357 C -0.44739 0.53102 -0.44817 0.52894 -0.44882 0.52663 C -0.44974 0.52362 -0.45026 0.52038 -0.45104 0.51737 C -0.45885 0.4919 -0.45091 0.51945 -0.45664 0.50394 C -0.46315 0.48588 -0.45911 0.49584 -0.46328 0.48102 C -0.46393 0.47871 -0.46471 0.47639 -0.46549 0.47408 C -0.46627 0.4713 -0.46666 0.46783 -0.46757 0.46505 C -0.46849 0.4625 -0.46979 0.46065 -0.47096 0.45811 C -0.47213 0.44908 -0.47174 0.44838 -0.47422 0.43982 C -0.47565 0.43519 -0.47864 0.42639 -0.47864 0.42663 C -0.47942 0.42014 -0.47955 0.41366 -0.48086 0.40811 C -0.48164 0.4051 -0.48255 0.40209 -0.48307 0.39885 C -0.48815 0.37153 -0.48398 0.38588 -0.48854 0.37153 C -0.48932 0.36227 -0.48958 0.35718 -0.49075 0.34885 C -0.49153 0.34399 -0.49166 0.33913 -0.49297 0.33519 L -0.49518 0.32801 C -0.49557 0.32292 -0.49583 0.3176 -0.49635 0.31227 C -0.49648 0.30973 -0.49713 0.30764 -0.49739 0.30556 C -0.49843 0.29538 -0.49882 0.28125 -0.49961 0.2713 C -0.49987 0.26806 -0.50039 0.26505 -0.50078 0.26204 C -0.50377 0.17454 -0.50013 0.28588 -0.50299 0.09538 C -0.50312 0.08635 -0.5039 0.07709 -0.50507 0.06829 C -0.50547 0.06575 -0.50586 0.06366 -0.50625 0.06135 C -0.50664 0.05533 -0.50677 0.04908 -0.50729 0.04306 C -0.50989 0.01852 -0.5095 0.03843 -0.5095 0.02246 " pathEditMode="relative" rAng="0" ptsTypes="AAAAAAAAAAAAAAAAAAAAAAAAAAAAAAAAAAAAAAAAAAAAAAAAAAAAAAAAAAAAAAAAAAAAAAAAAAAAAAAAAAAAAAAAAAA">
                                      <p:cBhvr>
                                        <p:cTn id="41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3340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0000">
              <a:schemeClr val="accent5">
                <a:lumMod val="50000"/>
              </a:schemeClr>
            </a:gs>
            <a:gs pos="83000">
              <a:schemeClr val="accent5">
                <a:lumMod val="7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Egyéb projektek</a:t>
            </a:r>
            <a:endParaRPr lang="hu-HU" dirty="0"/>
          </a:p>
        </p:txBody>
      </p:sp>
      <p:sp>
        <p:nvSpPr>
          <p:cNvPr id="4" name="Akciógomb: Elejére 3">
            <a:hlinkClick r:id="rId5" action="ppaction://hlinksldjump" highlightClick="1"/>
          </p:cNvPr>
          <p:cNvSpPr/>
          <p:nvPr/>
        </p:nvSpPr>
        <p:spPr>
          <a:xfrm>
            <a:off x="11772000" y="6444000"/>
            <a:ext cx="360000" cy="360000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239" y="1690688"/>
            <a:ext cx="3124761" cy="208317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690688"/>
            <a:ext cx="3455332" cy="42696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7084" y="3763274"/>
            <a:ext cx="3188916" cy="219708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18323" y="2206895"/>
            <a:ext cx="2119491" cy="71917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Pille</a:t>
            </a: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sugárdózismérő</a:t>
            </a:r>
            <a:endParaRPr lang="hu-HU" dirty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70045" y="4124693"/>
            <a:ext cx="2416046" cy="147425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Hunveyor</a:t>
            </a:r>
            <a:r>
              <a:rPr lang="hu-H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 </a:t>
            </a:r>
            <a:endParaRPr lang="hu-HU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magyar </a:t>
            </a:r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egyetemi </a:t>
            </a:r>
            <a:endParaRPr lang="hu-HU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gyakorló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űrszonda </a:t>
            </a:r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modell</a:t>
            </a:r>
          </a:p>
        </p:txBody>
      </p:sp>
      <p:sp>
        <p:nvSpPr>
          <p:cNvPr id="10" name="Téglalap 9"/>
          <p:cNvSpPr/>
          <p:nvPr/>
        </p:nvSpPr>
        <p:spPr>
          <a:xfrm>
            <a:off x="9715954" y="3088400"/>
            <a:ext cx="2416046" cy="147425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Masat</a:t>
            </a:r>
            <a:r>
              <a:rPr lang="hu-H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–1</a:t>
            </a: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első </a:t>
            </a:r>
            <a:endParaRPr lang="hu-HU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teljesen </a:t>
            </a:r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magyar </a:t>
            </a:r>
            <a:endParaRPr lang="hu-HU" dirty="0" smtClean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építésű </a:t>
            </a:r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műhold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-333" t="23965" r="54000" b="25148"/>
          <a:stretch/>
        </p:blipFill>
        <p:spPr>
          <a:xfrm>
            <a:off x="-1408731" y="6029133"/>
            <a:ext cx="1339680" cy="828867"/>
          </a:xfrm>
          <a:prstGeom prst="rect">
            <a:avLst/>
          </a:prstGeom>
        </p:spPr>
      </p:pic>
      <p:pic>
        <p:nvPicPr>
          <p:cNvPr id="13" name="Dog Howling At Moon-SoundBible.com-13698768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67200" y="60325"/>
            <a:ext cx="609600" cy="60960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-3845113" y="6083570"/>
            <a:ext cx="1997663" cy="71917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Készítette:</a:t>
            </a: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hu-H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CR A Extended" panose="02010509020102010303" pitchFamily="50" charset="0"/>
              </a:rPr>
              <a:t>Bakk Barnabás</a:t>
            </a:r>
            <a:endParaRPr lang="hu-HU" dirty="0">
              <a:solidFill>
                <a:schemeClr val="accent1">
                  <a:lumMod val="20000"/>
                  <a:lumOff val="80000"/>
                </a:scheme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1.11993 -3.33333E-6 " pathEditMode="relative" rAng="0" ptsTypes="AA">
                                      <p:cBhvr>
                                        <p:cTn id="28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0.73346 0.00023 " pathEditMode="relative" rAng="0" ptsTypes="AA">
                                      <p:cBhvr>
                                        <p:cTn id="32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tx1"/>
            </a:gs>
            <a:gs pos="30000">
              <a:schemeClr val="accent5">
                <a:lumMod val="50000"/>
              </a:schemeClr>
            </a:gs>
            <a:gs pos="70000">
              <a:schemeClr val="accent5">
                <a:lumMod val="7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Felhasznált források: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Képek (Dia </a:t>
            </a:r>
            <a:r>
              <a:rPr lang="hu-HU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1-4</a:t>
            </a:r>
            <a:r>
              <a:rPr lang="hu-HU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):</a:t>
            </a:r>
          </a:p>
          <a:p>
            <a:pPr marL="0" indent="0">
              <a:buNone/>
            </a:pPr>
            <a:r>
              <a:rPr lang="hu-HU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3"/>
              </a:rPr>
              <a:t>https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3"/>
              </a:rPr>
              <a:t>://spacenews.com/artificial-intelligence-arms-race-accelerating-in-space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3"/>
              </a:rPr>
              <a:t>/</a:t>
            </a:r>
            <a:endParaRPr lang="hu-HU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https://inscribemag.com/chalkboard-backgrounds-free-photos-vectors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/</a:t>
            </a:r>
            <a:endParaRPr lang="hu-HU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5"/>
              </a:rPr>
              <a:t>https://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5"/>
              </a:rPr>
              <a:t>www.istockphoto.com/photos/rocket-blueprint</a:t>
            </a:r>
            <a:endParaRPr lang="hu-HU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6"/>
              </a:rPr>
              <a:t>http://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6"/>
              </a:rPr>
              <a:t>www.feltalaloink.hu/kozos/html/karman.htm</a:t>
            </a:r>
            <a:endParaRPr lang="hu-HU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7"/>
              </a:rPr>
              <a:t>https://karpatalja.ma/sorozatok/magyar-feltalalok/magyar-feltalalok-fono-albert-es-a-repulogep-hajtomu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7"/>
              </a:rPr>
              <a:t>/</a:t>
            </a:r>
            <a:endParaRPr lang="hu-HU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8"/>
              </a:rPr>
              <a:t>https://solarsystem.nasa.gov/news/812/10-things-what-we-learn-about-earth-by-studying-the-moon/</a:t>
            </a:r>
            <a:endParaRPr lang="hu-HU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9"/>
              </a:rPr>
              <a:t>https://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9"/>
              </a:rPr>
              <a:t>www.firstpost.com/tech/science/fully-functional-replica-of-nasas-apollo-lunar-rover-to-drive-at-nascar-race-7042581.html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9"/>
              </a:rPr>
              <a:t>http://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9"/>
              </a:rPr>
              <a:t>www.termeszetvilaga.hu/szamok/tv2008/tv0809/pavlics.html</a:t>
            </a:r>
          </a:p>
          <a:p>
            <a:pPr marL="0" indent="0">
              <a:buNone/>
            </a:pPr>
            <a:endParaRPr lang="hu-HU" sz="27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9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tx1"/>
            </a:gs>
            <a:gs pos="30000">
              <a:schemeClr val="accent5">
                <a:lumMod val="50000"/>
              </a:schemeClr>
            </a:gs>
            <a:gs pos="70000">
              <a:schemeClr val="accent5">
                <a:lumMod val="7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OCR A Extended" panose="02010509020102010303" pitchFamily="50" charset="0"/>
              </a:rPr>
              <a:t>Felhasznált források: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Képek (Dia 5-7):</a:t>
            </a:r>
          </a:p>
          <a:p>
            <a:pPr marL="0" indent="0">
              <a:buNone/>
            </a:pP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3"/>
              </a:rPr>
              <a:t>https</a:t>
            </a:r>
            <a:r>
              <a:rPr lang="hu-HU" sz="2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3"/>
              </a:rPr>
              <a:t>://</a:t>
            </a: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3"/>
              </a:rPr>
              <a:t>kepmas.hu/hu/harmoniat-kilora-milyen-vagyott-vilagot-hirdetnek-a-tv-reklamok-a-csaladoknak</a:t>
            </a:r>
            <a:endParaRPr lang="hu-HU" sz="2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https</a:t>
            </a:r>
            <a:r>
              <a:rPr lang="hu-HU" sz="2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://hungarytoday.hu/94786</a:t>
            </a: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4"/>
              </a:rPr>
              <a:t>/</a:t>
            </a:r>
            <a:endParaRPr lang="hu-HU" sz="2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5"/>
              </a:rPr>
              <a:t>https://</a:t>
            </a: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5"/>
              </a:rPr>
              <a:t>archive.org/details/mac_MSMultiplan_1.11</a:t>
            </a:r>
            <a:endParaRPr lang="hu-HU" sz="2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6"/>
              </a:rPr>
              <a:t>http://</a:t>
            </a: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6"/>
              </a:rPr>
              <a:t>muzeum.atomeromu.hu/hu-HU/Muzeum/A_honap_mutargya/Archiv/Pille</a:t>
            </a:r>
            <a:endParaRPr lang="hu-HU" sz="2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7"/>
              </a:rPr>
              <a:t>http://</a:t>
            </a:r>
            <a:r>
              <a:rPr lang="hu-HU" sz="22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7"/>
              </a:rPr>
              <a:t>erdekel.mant.hu</a:t>
            </a: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7"/>
              </a:rPr>
              <a:t>/</a:t>
            </a:r>
            <a:endParaRPr lang="hu-HU" sz="2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8"/>
              </a:rPr>
              <a:t>https</a:t>
            </a:r>
            <a:r>
              <a:rPr lang="hu-HU" sz="2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8"/>
              </a:rPr>
              <a:t>://www.masat.space/projektek/masat-1</a:t>
            </a: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8"/>
              </a:rPr>
              <a:t>/</a:t>
            </a:r>
            <a:endParaRPr lang="hu-HU" sz="2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r>
              <a:rPr lang="hu-HU" sz="2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9"/>
              </a:rPr>
              <a:t>https://en.wikipedia.org/wiki/Puli_Space_Technologies#/</a:t>
            </a:r>
            <a:r>
              <a:rPr lang="hu-HU" sz="2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hlinkClick r:id="rId9"/>
              </a:rPr>
              <a:t>media/File:Pulispace-logo.png</a:t>
            </a:r>
            <a:endParaRPr lang="hu-HU" sz="2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endParaRPr lang="hu-HU" sz="27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endParaRPr lang="hu-HU" sz="27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  <a:p>
            <a:pPr marL="0" indent="0">
              <a:buNone/>
            </a:pPr>
            <a:endParaRPr lang="hu-HU" sz="27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9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1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DEEBF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274</Words>
  <Application>Microsoft Office PowerPoint</Application>
  <PresentationFormat>Szélesvásznú</PresentationFormat>
  <Paragraphs>83</Paragraphs>
  <Slides>10</Slides>
  <Notes>10</Notes>
  <HiddenSlides>3</HiddenSlides>
  <MMClips>2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Franklin Gothic Demi Cond</vt:lpstr>
      <vt:lpstr>OCR A Extended</vt:lpstr>
      <vt:lpstr>Rage Italic</vt:lpstr>
      <vt:lpstr>Webdings</vt:lpstr>
      <vt:lpstr>Office-téma</vt:lpstr>
      <vt:lpstr>1_Office-téma</vt:lpstr>
      <vt:lpstr>Magyarok az űrkutatásban</vt:lpstr>
      <vt:lpstr>Tartalom</vt:lpstr>
      <vt:lpstr>Kezdetek</vt:lpstr>
      <vt:lpstr>Pavlics Ferenc</vt:lpstr>
      <vt:lpstr>PowerPoint-bemutató</vt:lpstr>
      <vt:lpstr>PowerPoint-bemutató</vt:lpstr>
      <vt:lpstr>Egyéb projektek</vt:lpstr>
      <vt:lpstr>Felhasznált források:</vt:lpstr>
      <vt:lpstr>Felhasznált források:</vt:lpstr>
      <vt:lpstr>Felhasznált források: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Magyarok az űrkutatásban</dc:title>
  <dc:creator>Bakk Barnabás</dc:creator>
  <cp:lastModifiedBy>Tanuló</cp:lastModifiedBy>
  <cp:revision>40</cp:revision>
  <dcterms:created xsi:type="dcterms:W3CDTF">2021-02-03T15:13:18Z</dcterms:created>
  <dcterms:modified xsi:type="dcterms:W3CDTF">2021-02-09T11:21:07Z</dcterms:modified>
</cp:coreProperties>
</file>